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58" r:id="rId4"/>
    <p:sldId id="268" r:id="rId5"/>
    <p:sldId id="269" r:id="rId6"/>
    <p:sldId id="265" r:id="rId7"/>
    <p:sldId id="266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99FF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86" d="100"/>
          <a:sy n="86" d="100"/>
        </p:scale>
        <p:origin x="50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6078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571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11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55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130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726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706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69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557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581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137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162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openxmlformats.org/officeDocument/2006/relationships/image" Target="../media/image3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 hidden="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Colorful wavy concept">
            <a:extLst>
              <a:ext uri="{FF2B5EF4-FFF2-40B4-BE49-F238E27FC236}">
                <a16:creationId xmlns:a16="http://schemas.microsoft.com/office/drawing/2014/main" id="{EAF03CB9-7ACA-9CAF-5CE0-1DB89E5E50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94" r="8732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 hidden="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25D34BFC-B682-501E-50BE-F7CC4A48FB7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5" y="588022"/>
            <a:ext cx="10904485" cy="568195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76896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erson, table, indoor&#10;&#10;Description automatically generated">
            <a:extLst>
              <a:ext uri="{FF2B5EF4-FFF2-40B4-BE49-F238E27FC236}">
                <a16:creationId xmlns:a16="http://schemas.microsoft.com/office/drawing/2014/main" id="{1574411C-B0FC-CFE1-053E-4CA73ACDD6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6000" contrast="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0640"/>
            <a:ext cx="12192001" cy="6851374"/>
          </a:xfrm>
          <a:prstGeom prst="rect">
            <a:avLst/>
          </a:prstGeom>
        </p:spPr>
      </p:pic>
      <p:sp>
        <p:nvSpPr>
          <p:cNvPr id="4" name="Flowchart: Delay 3">
            <a:extLst>
              <a:ext uri="{FF2B5EF4-FFF2-40B4-BE49-F238E27FC236}">
                <a16:creationId xmlns:a16="http://schemas.microsoft.com/office/drawing/2014/main" id="{EF57802E-F488-3F85-D5BE-E5203211ADBE}"/>
              </a:ext>
            </a:extLst>
          </p:cNvPr>
          <p:cNvSpPr/>
          <p:nvPr/>
        </p:nvSpPr>
        <p:spPr>
          <a:xfrm>
            <a:off x="-840975" y="-467858"/>
            <a:ext cx="4627783" cy="7644850"/>
          </a:xfrm>
          <a:prstGeom prst="flowChartDelay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Common </a:t>
            </a:r>
          </a:p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diseases which affecting most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E694A92A-8A3C-BC07-2FB1-9B20A7A8B3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1880" y="3709614"/>
            <a:ext cx="5943600" cy="3023473"/>
          </a:xfrm>
          <a:prstGeom prst="rect">
            <a:avLst/>
          </a:prstGeom>
        </p:spPr>
      </p:pic>
      <p:pic>
        <p:nvPicPr>
          <p:cNvPr id="10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F50EC87-02B7-D584-20F4-396C7001D6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029" y="253839"/>
            <a:ext cx="3652044" cy="3170035"/>
          </a:xfrm>
          <a:prstGeom prst="rect">
            <a:avLst/>
          </a:prstGeom>
        </p:spPr>
      </p:pic>
      <p:pic>
        <p:nvPicPr>
          <p:cNvPr id="12" name="Picture 1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AB38B8A-D9E3-0731-062E-705DFAE962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539" y="253839"/>
            <a:ext cx="3904206" cy="317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04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2903 -0.00046 L -3.125E-6 -3.7037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58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erson, computer, person&#10;&#10;Description automatically generated">
            <a:extLst>
              <a:ext uri="{FF2B5EF4-FFF2-40B4-BE49-F238E27FC236}">
                <a16:creationId xmlns:a16="http://schemas.microsoft.com/office/drawing/2014/main" id="{CE52846E-0CE1-5570-C130-66E78B4F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4000" contrast="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9" b="7505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Flowchart: Delay 3">
            <a:extLst>
              <a:ext uri="{FF2B5EF4-FFF2-40B4-BE49-F238E27FC236}">
                <a16:creationId xmlns:a16="http://schemas.microsoft.com/office/drawing/2014/main" id="{293C1C80-00CE-5242-7A5D-57E6313A740C}"/>
              </a:ext>
            </a:extLst>
          </p:cNvPr>
          <p:cNvSpPr/>
          <p:nvPr/>
        </p:nvSpPr>
        <p:spPr>
          <a:xfrm>
            <a:off x="-840975" y="-556957"/>
            <a:ext cx="4627783" cy="7644850"/>
          </a:xfrm>
          <a:prstGeom prst="flowChartDelay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Number of </a:t>
            </a:r>
          </a:p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hospitals in </a:t>
            </a:r>
          </a:p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different cities.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9235011-0CEC-1067-1621-F0CD94C93E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296" t="29879" r="3808" b="6944"/>
          <a:stretch/>
        </p:blipFill>
        <p:spPr>
          <a:xfrm>
            <a:off x="3935894" y="333608"/>
            <a:ext cx="4015948" cy="2753140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2C921A5-AC8D-252C-D861-96FD51D991E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740" t="22602" r="1508" b="10645"/>
          <a:stretch/>
        </p:blipFill>
        <p:spPr>
          <a:xfrm>
            <a:off x="8120270" y="333608"/>
            <a:ext cx="3926493" cy="2753140"/>
          </a:xfrm>
          <a:prstGeom prst="rect">
            <a:avLst/>
          </a:prstGeom>
        </p:spPr>
      </p:pic>
      <p:pic>
        <p:nvPicPr>
          <p:cNvPr id="7" name="Picture 6" descr="Chart, waterfall chart&#10;&#10;Description automatically generated">
            <a:extLst>
              <a:ext uri="{FF2B5EF4-FFF2-40B4-BE49-F238E27FC236}">
                <a16:creationId xmlns:a16="http://schemas.microsoft.com/office/drawing/2014/main" id="{6CB25813-4BDB-C9E2-CAA6-1C4F495FA5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0991" y="3411622"/>
            <a:ext cx="5943600" cy="3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010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8151 0.00393 L -3.125E-6 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76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, person, table, indoor">
            <a:extLst>
              <a:ext uri="{FF2B5EF4-FFF2-40B4-BE49-F238E27FC236}">
                <a16:creationId xmlns:a16="http://schemas.microsoft.com/office/drawing/2014/main" id="{041D8D58-9A0F-84AA-4938-D36B921F4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6000" contrast="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51374"/>
          </a:xfrm>
          <a:prstGeom prst="rect">
            <a:avLst/>
          </a:prstGeom>
        </p:spPr>
      </p:pic>
      <p:sp>
        <p:nvSpPr>
          <p:cNvPr id="3" name="Flowchart: Delay 2">
            <a:extLst>
              <a:ext uri="{FF2B5EF4-FFF2-40B4-BE49-F238E27FC236}">
                <a16:creationId xmlns:a16="http://schemas.microsoft.com/office/drawing/2014/main" id="{B14A61D0-9104-BF04-C45D-C55C2556BDFE}"/>
              </a:ext>
            </a:extLst>
          </p:cNvPr>
          <p:cNvSpPr/>
          <p:nvPr/>
        </p:nvSpPr>
        <p:spPr>
          <a:xfrm>
            <a:off x="-824652" y="-495997"/>
            <a:ext cx="4751493" cy="7644850"/>
          </a:xfrm>
          <a:prstGeom prst="flowChartDelay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Which </a:t>
            </a:r>
          </a:p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Hospital and city </a:t>
            </a:r>
          </a:p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recorded the </a:t>
            </a:r>
          </a:p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highest number </a:t>
            </a:r>
          </a:p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of patients.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248E88F-20FE-028C-7709-BA3D77D040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343" t="56179" r="4515"/>
          <a:stretch/>
        </p:blipFill>
        <p:spPr>
          <a:xfrm>
            <a:off x="4393096" y="207616"/>
            <a:ext cx="3756992" cy="1644922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09B8F62-C059-F2EA-3977-D754CA32A4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031" t="29171" r="4905"/>
          <a:stretch/>
        </p:blipFill>
        <p:spPr>
          <a:xfrm>
            <a:off x="8265161" y="208722"/>
            <a:ext cx="3756992" cy="3288739"/>
          </a:xfrm>
          <a:prstGeom prst="rect">
            <a:avLst/>
          </a:prstGeom>
        </p:spPr>
      </p:pic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7CE61DF-9816-39DA-42CD-D8AF2627689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229" t="12408" r="4441" b="48830"/>
          <a:stretch/>
        </p:blipFill>
        <p:spPr>
          <a:xfrm>
            <a:off x="4393096" y="1852539"/>
            <a:ext cx="3756991" cy="1644922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9BB1B60F-C184-957A-9710-2D329CCCF55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7070"/>
          <a:stretch/>
        </p:blipFill>
        <p:spPr>
          <a:xfrm>
            <a:off x="5334000" y="3705077"/>
            <a:ext cx="5943600" cy="290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71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5638 0.00093 L -3.54167E-6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2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typing on a keyboard&#10;&#10;Description automatically generated with low confidence">
            <a:extLst>
              <a:ext uri="{FF2B5EF4-FFF2-40B4-BE49-F238E27FC236}">
                <a16:creationId xmlns:a16="http://schemas.microsoft.com/office/drawing/2014/main" id="{13AE200C-1718-8BC0-9968-A4EDCCC6C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2000" contras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2789"/>
            <a:ext cx="12192001" cy="6884504"/>
          </a:xfrm>
          <a:prstGeom prst="rect">
            <a:avLst/>
          </a:prstGeom>
        </p:spPr>
      </p:pic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973657BF-7126-7809-9492-4745DDEE09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2933023"/>
              </p:ext>
            </p:extLst>
          </p:nvPr>
        </p:nvGraphicFramePr>
        <p:xfrm>
          <a:off x="1739610" y="1571623"/>
          <a:ext cx="8553175" cy="176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635">
                  <a:extLst>
                    <a:ext uri="{9D8B030D-6E8A-4147-A177-3AD203B41FA5}">
                      <a16:colId xmlns:a16="http://schemas.microsoft.com/office/drawing/2014/main" val="3311317776"/>
                    </a:ext>
                  </a:extLst>
                </a:gridCol>
                <a:gridCol w="1710635">
                  <a:extLst>
                    <a:ext uri="{9D8B030D-6E8A-4147-A177-3AD203B41FA5}">
                      <a16:colId xmlns:a16="http://schemas.microsoft.com/office/drawing/2014/main" val="2948710038"/>
                    </a:ext>
                  </a:extLst>
                </a:gridCol>
                <a:gridCol w="1710635">
                  <a:extLst>
                    <a:ext uri="{9D8B030D-6E8A-4147-A177-3AD203B41FA5}">
                      <a16:colId xmlns:a16="http://schemas.microsoft.com/office/drawing/2014/main" val="590713278"/>
                    </a:ext>
                  </a:extLst>
                </a:gridCol>
                <a:gridCol w="1710635">
                  <a:extLst>
                    <a:ext uri="{9D8B030D-6E8A-4147-A177-3AD203B41FA5}">
                      <a16:colId xmlns:a16="http://schemas.microsoft.com/office/drawing/2014/main" val="3887229730"/>
                    </a:ext>
                  </a:extLst>
                </a:gridCol>
                <a:gridCol w="1710635">
                  <a:extLst>
                    <a:ext uri="{9D8B030D-6E8A-4147-A177-3AD203B41FA5}">
                      <a16:colId xmlns:a16="http://schemas.microsoft.com/office/drawing/2014/main" val="4276669534"/>
                    </a:ext>
                  </a:extLst>
                </a:gridCol>
              </a:tblGrid>
              <a:tr h="48326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Avg age of Patients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Gender Ratio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Affected Diseases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Occupied hospitals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Most affected city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5165546"/>
                  </a:ext>
                </a:extLst>
              </a:tr>
              <a:tr h="70503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35 - 55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6:4</a:t>
                      </a:r>
                    </a:p>
                    <a:p>
                      <a:pPr algn="ctr"/>
                      <a:r>
                        <a:rPr lang="en-US" dirty="0"/>
                        <a:t>(M:F)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Galactosemia</a:t>
                      </a:r>
                    </a:p>
                    <a:p>
                      <a:pPr algn="ctr"/>
                      <a:r>
                        <a:rPr lang="en-US" dirty="0"/>
                        <a:t>Pet Allergy</a:t>
                      </a:r>
                    </a:p>
                    <a:p>
                      <a:pPr algn="ctr"/>
                      <a:r>
                        <a:rPr lang="en-US" dirty="0"/>
                        <a:t>Glaucoma</a:t>
                      </a:r>
                    </a:p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H1017</a:t>
                      </a:r>
                    </a:p>
                    <a:p>
                      <a:pPr algn="ctr"/>
                      <a:r>
                        <a:rPr lang="en-US" dirty="0"/>
                        <a:t>Manipal Hospitals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Mumbai</a:t>
                      </a:r>
                    </a:p>
                    <a:p>
                      <a:pPr algn="ctr"/>
                      <a:r>
                        <a:rPr lang="en-US" dirty="0"/>
                        <a:t>Bengaluru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0692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7EAA8E7-25D1-748F-1455-E57B56DA994F}"/>
              </a:ext>
            </a:extLst>
          </p:cNvPr>
          <p:cNvSpPr txBox="1"/>
          <p:nvPr/>
        </p:nvSpPr>
        <p:spPr>
          <a:xfrm>
            <a:off x="4094479" y="470398"/>
            <a:ext cx="400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Analyzed Output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87DEF5-0850-27CD-77B7-5B492C3CF3ED}"/>
              </a:ext>
            </a:extLst>
          </p:cNvPr>
          <p:cNvSpPr txBox="1"/>
          <p:nvPr/>
        </p:nvSpPr>
        <p:spPr>
          <a:xfrm>
            <a:off x="1554479" y="4262149"/>
            <a:ext cx="9083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The 3 diseases are affecting most of the Male gender between the age group of 35-55 in Mumbai and Bengaluru cities. The state Maharashtra is having  maximum number of hospitals to provide services to these cities.</a:t>
            </a:r>
          </a:p>
        </p:txBody>
      </p:sp>
    </p:spTree>
    <p:extLst>
      <p:ext uri="{BB962C8B-B14F-4D97-AF65-F5344CB8AC3E}">
        <p14:creationId xmlns:p14="http://schemas.microsoft.com/office/powerpoint/2010/main" val="4081019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93B08FD-5ECC-4728-AA84-CD6AC875B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2549107E-EC98-4933-8F8F-A1713C39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6557"/>
          </a:xfrm>
          <a:custGeom>
            <a:avLst/>
            <a:gdLst>
              <a:gd name="connsiteX0" fmla="*/ 0 w 12188952"/>
              <a:gd name="connsiteY0" fmla="*/ 0 h 6216557"/>
              <a:gd name="connsiteX1" fmla="*/ 12188952 w 12188952"/>
              <a:gd name="connsiteY1" fmla="*/ 0 h 6216557"/>
              <a:gd name="connsiteX2" fmla="*/ 12188952 w 12188952"/>
              <a:gd name="connsiteY2" fmla="*/ 5609705 h 6216557"/>
              <a:gd name="connsiteX3" fmla="*/ 12049115 w 12188952"/>
              <a:gd name="connsiteY3" fmla="*/ 5640762 h 6216557"/>
              <a:gd name="connsiteX4" fmla="*/ 6096001 w 12188952"/>
              <a:gd name="connsiteY4" fmla="*/ 6216557 h 6216557"/>
              <a:gd name="connsiteX5" fmla="*/ 142887 w 12188952"/>
              <a:gd name="connsiteY5" fmla="*/ 5640762 h 6216557"/>
              <a:gd name="connsiteX6" fmla="*/ 0 w 12188952"/>
              <a:gd name="connsiteY6" fmla="*/ 5609028 h 6216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6216557">
                <a:moveTo>
                  <a:pt x="0" y="0"/>
                </a:moveTo>
                <a:lnTo>
                  <a:pt x="12188952" y="0"/>
                </a:lnTo>
                <a:lnTo>
                  <a:pt x="12188952" y="5609705"/>
                </a:lnTo>
                <a:lnTo>
                  <a:pt x="12049115" y="5640762"/>
                </a:lnTo>
                <a:cubicBezTo>
                  <a:pt x="10313281" y="6006147"/>
                  <a:pt x="8275571" y="6216557"/>
                  <a:pt x="6096001" y="6216557"/>
                </a:cubicBezTo>
                <a:cubicBezTo>
                  <a:pt x="3916432" y="6216557"/>
                  <a:pt x="1878721" y="6006147"/>
                  <a:pt x="142887" y="5640762"/>
                </a:cubicBezTo>
                <a:lnTo>
                  <a:pt x="0" y="5609028"/>
                </a:lnTo>
                <a:close/>
              </a:path>
            </a:pathLst>
          </a:custGeom>
          <a:ln w="9525">
            <a:noFill/>
          </a:ln>
          <a:effectLst>
            <a:outerShdw blurRad="50800" dist="38100" dir="5400000" algn="t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FC198BD3-B439-CB78-C11E-8911BECDA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11"/>
                    </a14:imgEffect>
                    <a14:imgEffect>
                      <a14:saturation sat="90000"/>
                    </a14:imgEffect>
                    <a14:imgEffect>
                      <a14:brightnessContrast bright="-45000" contrast="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0722"/>
            <a:ext cx="12192000" cy="71787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94C2B90-E381-D8CC-D7E7-70615C7704F8}"/>
              </a:ext>
            </a:extLst>
          </p:cNvPr>
          <p:cNvSpPr txBox="1"/>
          <p:nvPr/>
        </p:nvSpPr>
        <p:spPr>
          <a:xfrm>
            <a:off x="2394114" y="2323448"/>
            <a:ext cx="8248261" cy="156966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masis MT Pro Black" panose="02040A04050005020304" pitchFamily="18" charset="0"/>
              </a:rPr>
              <a:t>Analysis of Indian Health </a:t>
            </a:r>
          </a:p>
          <a:p>
            <a:r>
              <a:rPr lang="en-US" sz="4800" dirty="0">
                <a:solidFill>
                  <a:schemeClr val="bg1"/>
                </a:solidFill>
                <a:latin typeface="Amasis MT Pro Black" panose="02040A04050005020304" pitchFamily="18" charset="0"/>
              </a:rPr>
              <a:t>		Care System</a:t>
            </a:r>
          </a:p>
        </p:txBody>
      </p:sp>
    </p:spTree>
    <p:extLst>
      <p:ext uri="{BB962C8B-B14F-4D97-AF65-F5344CB8AC3E}">
        <p14:creationId xmlns:p14="http://schemas.microsoft.com/office/powerpoint/2010/main" val="2952547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using, working, document&#10;&#10;Description automatically generated">
            <a:extLst>
              <a:ext uri="{FF2B5EF4-FFF2-40B4-BE49-F238E27FC236}">
                <a16:creationId xmlns:a16="http://schemas.microsoft.com/office/drawing/2014/main" id="{BD655AB3-DC1D-CC01-3722-987D9FB04C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colorTemperature colorTemp="5666"/>
                    </a14:imgEffect>
                    <a14:imgEffect>
                      <a14:brightnessContrast bright="-75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81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C96FF-1C46-BFB4-9253-6763D1CB6E6A}"/>
              </a:ext>
            </a:extLst>
          </p:cNvPr>
          <p:cNvSpPr txBox="1"/>
          <p:nvPr/>
        </p:nvSpPr>
        <p:spPr>
          <a:xfrm>
            <a:off x="4326835" y="19881"/>
            <a:ext cx="3538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chemeClr val="bg1"/>
                </a:solidFill>
              </a:rPr>
              <a:t>Project Details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DD1B75-3646-2B84-9A15-FE5F78A3BC14}"/>
              </a:ext>
            </a:extLst>
          </p:cNvPr>
          <p:cNvSpPr txBox="1"/>
          <p:nvPr/>
        </p:nvSpPr>
        <p:spPr>
          <a:xfrm>
            <a:off x="695737" y="775541"/>
            <a:ext cx="8706678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masis MT Pro Black" panose="02040A04050005020304" pitchFamily="18" charset="0"/>
              </a:rPr>
              <a:t>Analyzing the health statistics and the availability of health care services in India.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Input: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Hospital’s information through out the country.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Patients' details including the cause of illness.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Tools: 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Hive 2.0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Pig and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Spark2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Output: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27EAD28-EF1F-7DDF-3B0B-CF087C781D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625846"/>
              </p:ext>
            </p:extLst>
          </p:nvPr>
        </p:nvGraphicFramePr>
        <p:xfrm>
          <a:off x="755372" y="5050454"/>
          <a:ext cx="8553175" cy="1284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635">
                  <a:extLst>
                    <a:ext uri="{9D8B030D-6E8A-4147-A177-3AD203B41FA5}">
                      <a16:colId xmlns:a16="http://schemas.microsoft.com/office/drawing/2014/main" val="3311317776"/>
                    </a:ext>
                  </a:extLst>
                </a:gridCol>
                <a:gridCol w="1710635">
                  <a:extLst>
                    <a:ext uri="{9D8B030D-6E8A-4147-A177-3AD203B41FA5}">
                      <a16:colId xmlns:a16="http://schemas.microsoft.com/office/drawing/2014/main" val="2948710038"/>
                    </a:ext>
                  </a:extLst>
                </a:gridCol>
                <a:gridCol w="1710635">
                  <a:extLst>
                    <a:ext uri="{9D8B030D-6E8A-4147-A177-3AD203B41FA5}">
                      <a16:colId xmlns:a16="http://schemas.microsoft.com/office/drawing/2014/main" val="590713278"/>
                    </a:ext>
                  </a:extLst>
                </a:gridCol>
                <a:gridCol w="1710635">
                  <a:extLst>
                    <a:ext uri="{9D8B030D-6E8A-4147-A177-3AD203B41FA5}">
                      <a16:colId xmlns:a16="http://schemas.microsoft.com/office/drawing/2014/main" val="3887229730"/>
                    </a:ext>
                  </a:extLst>
                </a:gridCol>
                <a:gridCol w="1710635">
                  <a:extLst>
                    <a:ext uri="{9D8B030D-6E8A-4147-A177-3AD203B41FA5}">
                      <a16:colId xmlns:a16="http://schemas.microsoft.com/office/drawing/2014/main" val="4276669534"/>
                    </a:ext>
                  </a:extLst>
                </a:gridCol>
              </a:tblGrid>
              <a:tr h="483264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Avg age of Patients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Gender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Affected Diseases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Most Occupied Hospitals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Most Effected 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165546"/>
                  </a:ext>
                </a:extLst>
              </a:tr>
              <a:tr h="70503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6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5391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, using, working, document&#10;&#10;Description automatically generated">
            <a:extLst>
              <a:ext uri="{FF2B5EF4-FFF2-40B4-BE49-F238E27FC236}">
                <a16:creationId xmlns:a16="http://schemas.microsoft.com/office/drawing/2014/main" id="{ED77B68F-8F94-1A42-7F34-622712A6A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colorTemperature colorTemp="5666"/>
                    </a14:imgEffect>
                    <a14:imgEffect>
                      <a14:brightnessContrast bright="-75000" contrast="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06C6EB-7508-BC11-33B3-B2D494C6CE69}"/>
              </a:ext>
            </a:extLst>
          </p:cNvPr>
          <p:cNvSpPr txBox="1"/>
          <p:nvPr/>
        </p:nvSpPr>
        <p:spPr>
          <a:xfrm>
            <a:off x="5024759" y="415767"/>
            <a:ext cx="2858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DB14B4-D852-CE6A-12B3-BACE35431595}"/>
              </a:ext>
            </a:extLst>
          </p:cNvPr>
          <p:cNvSpPr txBox="1"/>
          <p:nvPr/>
        </p:nvSpPr>
        <p:spPr>
          <a:xfrm>
            <a:off x="1151137" y="1702474"/>
            <a:ext cx="988972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Which Gender is more prone to different disease?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b="1" dirty="0">
              <a:solidFill>
                <a:schemeClr val="bg1"/>
              </a:solidFill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Average age of patients affected with diseases.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Common diseases which affecting most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Number of hospitals in different cities.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b="1" dirty="0">
              <a:solidFill>
                <a:schemeClr val="bg1"/>
              </a:solidFill>
              <a:latin typeface="Baskerville Old Face" panose="02020602080505020303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Which Hospital and city recorded the highest number of patients.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929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typing on a keyboard">
            <a:extLst>
              <a:ext uri="{FF2B5EF4-FFF2-40B4-BE49-F238E27FC236}">
                <a16:creationId xmlns:a16="http://schemas.microsoft.com/office/drawing/2014/main" id="{003F1986-9E99-4EA9-DFBC-8C6884FFD7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2000" contras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0729"/>
            <a:ext cx="12192001" cy="68845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44A92E-AD77-DF71-6B41-56CFEE91B1B7}"/>
              </a:ext>
            </a:extLst>
          </p:cNvPr>
          <p:cNvSpPr txBox="1"/>
          <p:nvPr/>
        </p:nvSpPr>
        <p:spPr>
          <a:xfrm>
            <a:off x="3682753" y="328474"/>
            <a:ext cx="6144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Description of dataset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5A86CD-6C5B-53EA-238E-D620A064BFCE}"/>
              </a:ext>
            </a:extLst>
          </p:cNvPr>
          <p:cNvSpPr txBox="1"/>
          <p:nvPr/>
        </p:nvSpPr>
        <p:spPr>
          <a:xfrm>
            <a:off x="3453413" y="3444471"/>
            <a:ext cx="31160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PATIENT.csv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● PATIENT_ID </a:t>
            </a:r>
          </a:p>
          <a:p>
            <a:r>
              <a:rPr lang="en-US" dirty="0">
                <a:solidFill>
                  <a:schemeClr val="bg1"/>
                </a:solidFill>
              </a:rPr>
              <a:t>● PATIENT_NAME </a:t>
            </a:r>
          </a:p>
          <a:p>
            <a:r>
              <a:rPr lang="en-US" dirty="0">
                <a:solidFill>
                  <a:schemeClr val="bg1"/>
                </a:solidFill>
              </a:rPr>
              <a:t>● PATIENT _GENDER </a:t>
            </a:r>
          </a:p>
          <a:p>
            <a:r>
              <a:rPr lang="en-US" dirty="0">
                <a:solidFill>
                  <a:schemeClr val="bg1"/>
                </a:solidFill>
              </a:rPr>
              <a:t>● PATIENT _BIRTHDATE </a:t>
            </a:r>
          </a:p>
          <a:p>
            <a:r>
              <a:rPr lang="en-US" dirty="0">
                <a:solidFill>
                  <a:schemeClr val="bg1"/>
                </a:solidFill>
              </a:rPr>
              <a:t>● PATIENT _PHONE </a:t>
            </a:r>
          </a:p>
          <a:p>
            <a:r>
              <a:rPr lang="en-US" dirty="0">
                <a:solidFill>
                  <a:schemeClr val="bg1"/>
                </a:solidFill>
              </a:rPr>
              <a:t>● HOSPITAL_ID </a:t>
            </a:r>
          </a:p>
          <a:p>
            <a:r>
              <a:rPr lang="en-US" dirty="0">
                <a:solidFill>
                  <a:schemeClr val="bg1"/>
                </a:solidFill>
              </a:rPr>
              <a:t>● DISEASE _ NAME </a:t>
            </a:r>
          </a:p>
          <a:p>
            <a:r>
              <a:rPr lang="en-US" dirty="0">
                <a:solidFill>
                  <a:schemeClr val="bg1"/>
                </a:solidFill>
              </a:rPr>
              <a:t>● CITY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F3A98D-5CE8-54EC-F205-0155E1C99676}"/>
              </a:ext>
            </a:extLst>
          </p:cNvPr>
          <p:cNvSpPr txBox="1"/>
          <p:nvPr/>
        </p:nvSpPr>
        <p:spPr>
          <a:xfrm>
            <a:off x="6755168" y="3444471"/>
            <a:ext cx="27794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HOSPITAL.csv 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● HOSPITAL_ID </a:t>
            </a:r>
          </a:p>
          <a:p>
            <a:r>
              <a:rPr lang="en-US" dirty="0">
                <a:solidFill>
                  <a:schemeClr val="bg1"/>
                </a:solidFill>
              </a:rPr>
              <a:t>● HOSPITAL _ NAME </a:t>
            </a:r>
          </a:p>
          <a:p>
            <a:r>
              <a:rPr lang="en-US" dirty="0">
                <a:solidFill>
                  <a:schemeClr val="bg1"/>
                </a:solidFill>
              </a:rPr>
              <a:t>● CITY </a:t>
            </a:r>
          </a:p>
          <a:p>
            <a:r>
              <a:rPr lang="en-US" dirty="0">
                <a:solidFill>
                  <a:schemeClr val="bg1"/>
                </a:solidFill>
              </a:rPr>
              <a:t>● STATE</a:t>
            </a:r>
          </a:p>
          <a:p>
            <a:r>
              <a:rPr lang="en-US" dirty="0">
                <a:solidFill>
                  <a:schemeClr val="bg1"/>
                </a:solidFill>
              </a:rPr>
              <a:t>● COUNTRY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2AAAC8-7E1A-6479-D1AD-26081817F186}"/>
              </a:ext>
            </a:extLst>
          </p:cNvPr>
          <p:cNvSpPr txBox="1"/>
          <p:nvPr/>
        </p:nvSpPr>
        <p:spPr>
          <a:xfrm>
            <a:off x="1930400" y="1382204"/>
            <a:ext cx="8331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The patient data provides the information about the patient details and the disease caused to them.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The hospital dataset gives the information about hospital details and the place of the hospital </a:t>
            </a:r>
          </a:p>
        </p:txBody>
      </p:sp>
    </p:spTree>
    <p:extLst>
      <p:ext uri="{BB962C8B-B14F-4D97-AF65-F5344CB8AC3E}">
        <p14:creationId xmlns:p14="http://schemas.microsoft.com/office/powerpoint/2010/main" val="195799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, person, computer, person&#10;&#10;Description automatically generated">
            <a:extLst>
              <a:ext uri="{FF2B5EF4-FFF2-40B4-BE49-F238E27FC236}">
                <a16:creationId xmlns:a16="http://schemas.microsoft.com/office/drawing/2014/main" id="{20070DA7-5C57-30DF-3E08-21E1CE0DA0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7000" contrast="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87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405B4F-C755-6FC8-14ED-183F05E3A2F9}"/>
              </a:ext>
            </a:extLst>
          </p:cNvPr>
          <p:cNvSpPr txBox="1"/>
          <p:nvPr/>
        </p:nvSpPr>
        <p:spPr>
          <a:xfrm>
            <a:off x="3316303" y="306347"/>
            <a:ext cx="5873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Loading the Dataset for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36CBD6-ADEB-A895-2BE4-E23BC8B612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62" t="23689" r="5898"/>
          <a:stretch/>
        </p:blipFill>
        <p:spPr>
          <a:xfrm>
            <a:off x="782320" y="1173460"/>
            <a:ext cx="5405120" cy="1681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7E2272-A10B-B9FB-E80A-A2145F336B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360" t="30192" r="6922"/>
          <a:stretch/>
        </p:blipFill>
        <p:spPr>
          <a:xfrm>
            <a:off x="800687" y="3155676"/>
            <a:ext cx="5384800" cy="2810827"/>
          </a:xfrm>
          <a:prstGeom prst="rect">
            <a:avLst/>
          </a:prstGeom>
        </p:spPr>
      </p:pic>
      <p:pic>
        <p:nvPicPr>
          <p:cNvPr id="10" name="Picture 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972B3B6-945D-ED13-DA85-FF0A655F36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91" t="6346" r="6068"/>
          <a:stretch/>
        </p:blipFill>
        <p:spPr>
          <a:xfrm>
            <a:off x="6487160" y="1610340"/>
            <a:ext cx="5405120" cy="39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21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, person, table, indoor&#10;&#10;Description automatically generated">
            <a:extLst>
              <a:ext uri="{FF2B5EF4-FFF2-40B4-BE49-F238E27FC236}">
                <a16:creationId xmlns:a16="http://schemas.microsoft.com/office/drawing/2014/main" id="{C9178F27-2DA4-BD62-DFAF-A1EC499814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6000" contrast="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7"/>
            <a:ext cx="12192001" cy="6851374"/>
          </a:xfrm>
          <a:prstGeom prst="rect">
            <a:avLst/>
          </a:prstGeom>
        </p:spPr>
      </p:pic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5EECFF5-3976-43B7-49B2-F115F0F9D4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" y="1838594"/>
            <a:ext cx="5461000" cy="3174186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80023BC-57B1-A521-DC53-0332EB759E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067"/>
          <a:stretch/>
        </p:blipFill>
        <p:spPr>
          <a:xfrm>
            <a:off x="6466840" y="1838594"/>
            <a:ext cx="5466715" cy="31741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F6CAED-ACFD-9B6B-B355-CF4CAC0393E6}"/>
              </a:ext>
            </a:extLst>
          </p:cNvPr>
          <p:cNvSpPr txBox="1"/>
          <p:nvPr/>
        </p:nvSpPr>
        <p:spPr>
          <a:xfrm>
            <a:off x="3027211" y="258643"/>
            <a:ext cx="5873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Loading the Dataset for Analysis</a:t>
            </a:r>
          </a:p>
        </p:txBody>
      </p:sp>
    </p:spTree>
    <p:extLst>
      <p:ext uri="{BB962C8B-B14F-4D97-AF65-F5344CB8AC3E}">
        <p14:creationId xmlns:p14="http://schemas.microsoft.com/office/powerpoint/2010/main" val="246545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typing on a keyboard&#10;&#10;Description automatically generated with low confidence">
            <a:extLst>
              <a:ext uri="{FF2B5EF4-FFF2-40B4-BE49-F238E27FC236}">
                <a16:creationId xmlns:a16="http://schemas.microsoft.com/office/drawing/2014/main" id="{C7586391-06A2-10A7-02DA-AD28ED18FC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2000" contras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84504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5DFE993-2498-523B-E5F7-29FA431914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588" t="29155" r="5829" b="816"/>
          <a:stretch/>
        </p:blipFill>
        <p:spPr>
          <a:xfrm>
            <a:off x="4212897" y="142413"/>
            <a:ext cx="3834493" cy="2913751"/>
          </a:xfrm>
          <a:prstGeom prst="rect">
            <a:avLst/>
          </a:prstGeom>
        </p:spPr>
      </p:pic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C2E21B3-83CF-DEBE-1E47-46F7AA1CBF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195" t="22423" r="390" b="-435"/>
          <a:stretch/>
        </p:blipFill>
        <p:spPr>
          <a:xfrm>
            <a:off x="8231321" y="149489"/>
            <a:ext cx="3834493" cy="2913751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8234A75-70B1-7EEE-DEAD-317FE25F97F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6266" r="2564"/>
          <a:stretch/>
        </p:blipFill>
        <p:spPr>
          <a:xfrm>
            <a:off x="5144959" y="3310353"/>
            <a:ext cx="5898961" cy="3334730"/>
          </a:xfrm>
          <a:prstGeom prst="rect">
            <a:avLst/>
          </a:prstGeom>
        </p:spPr>
      </p:pic>
      <p:sp>
        <p:nvSpPr>
          <p:cNvPr id="10" name="Flowchart: Delay 9">
            <a:extLst>
              <a:ext uri="{FF2B5EF4-FFF2-40B4-BE49-F238E27FC236}">
                <a16:creationId xmlns:a16="http://schemas.microsoft.com/office/drawing/2014/main" id="{CC48950C-4DD6-E40B-BFDB-E87F847FEE95}"/>
              </a:ext>
            </a:extLst>
          </p:cNvPr>
          <p:cNvSpPr/>
          <p:nvPr/>
        </p:nvSpPr>
        <p:spPr>
          <a:xfrm>
            <a:off x="-780712" y="-702926"/>
            <a:ext cx="4809679" cy="7644850"/>
          </a:xfrm>
          <a:prstGeom prst="flowChartDelay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Which Gender is more prone to different diseases?</a:t>
            </a:r>
          </a:p>
        </p:txBody>
      </p:sp>
    </p:spTree>
    <p:extLst>
      <p:ext uri="{BB962C8B-B14F-4D97-AF65-F5344CB8AC3E}">
        <p14:creationId xmlns:p14="http://schemas.microsoft.com/office/powerpoint/2010/main" val="982335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1276 -0.00208 L -3.125E-6 -1.1111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38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, person, computer, person&#10;&#10;Description automatically generated">
            <a:extLst>
              <a:ext uri="{FF2B5EF4-FFF2-40B4-BE49-F238E27FC236}">
                <a16:creationId xmlns:a16="http://schemas.microsoft.com/office/drawing/2014/main" id="{2885E627-C6D4-6932-E34E-67797BD0A1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7000" contrast="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87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lowchart: Delay 2">
            <a:extLst>
              <a:ext uri="{FF2B5EF4-FFF2-40B4-BE49-F238E27FC236}">
                <a16:creationId xmlns:a16="http://schemas.microsoft.com/office/drawing/2014/main" id="{D8B78392-B389-1E0D-123F-88972A4F1DAC}"/>
              </a:ext>
            </a:extLst>
          </p:cNvPr>
          <p:cNvSpPr/>
          <p:nvPr/>
        </p:nvSpPr>
        <p:spPr>
          <a:xfrm>
            <a:off x="-840974" y="-495997"/>
            <a:ext cx="4802951" cy="7644850"/>
          </a:xfrm>
          <a:prstGeom prst="flowChartDelay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Average age of patients affected </a:t>
            </a:r>
          </a:p>
          <a:p>
            <a:pPr algn="r"/>
            <a:r>
              <a:rPr lang="en-US" sz="36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with diseases.</a:t>
            </a:r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7E954F6-58FF-A584-5059-0A99787E53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10" t="9879" r="7387"/>
          <a:stretch/>
        </p:blipFill>
        <p:spPr>
          <a:xfrm>
            <a:off x="4117226" y="325751"/>
            <a:ext cx="3810423" cy="3321907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D54B681-A431-C822-54B3-102BB483874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57" t="41023" r="7246"/>
          <a:stretch/>
        </p:blipFill>
        <p:spPr>
          <a:xfrm>
            <a:off x="8090451" y="335689"/>
            <a:ext cx="4066973" cy="2164825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3CC97FF-E079-55D7-A8C0-AA1DB48BBA6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105" r="17928" b="-412"/>
          <a:stretch/>
        </p:blipFill>
        <p:spPr>
          <a:xfrm>
            <a:off x="8090451" y="2500514"/>
            <a:ext cx="4066973" cy="3800891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0BD7C660-67AF-6495-741C-AB26E2E8D5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7226" y="3647658"/>
            <a:ext cx="1099393" cy="263387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7CE469-8F18-C57C-5405-D98BE5449B2B}"/>
              </a:ext>
            </a:extLst>
          </p:cNvPr>
          <p:cNvSpPr/>
          <p:nvPr/>
        </p:nvSpPr>
        <p:spPr>
          <a:xfrm>
            <a:off x="5207401" y="3637719"/>
            <a:ext cx="2718564" cy="26338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60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8177 0.0007 L -4.79167E-6 -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89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</p:bldLst>
  </p:timing>
</p:sld>
</file>

<file path=ppt/theme/theme1.xml><?xml version="1.0" encoding="utf-8"?>
<a:theme xmlns:a="http://schemas.openxmlformats.org/drawingml/2006/main" name="AccentBox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8E3E2"/>
      </a:lt2>
      <a:accent1>
        <a:srgbClr val="7AA9B7"/>
      </a:accent1>
      <a:accent2>
        <a:srgbClr val="80A9A1"/>
      </a:accent2>
      <a:accent3>
        <a:srgbClr val="8FA2C3"/>
      </a:accent3>
      <a:accent4>
        <a:srgbClr val="BA7F80"/>
      </a:accent4>
      <a:accent5>
        <a:srgbClr val="BC9B84"/>
      </a:accent5>
      <a:accent6>
        <a:srgbClr val="ABA175"/>
      </a:accent6>
      <a:hlink>
        <a:srgbClr val="AC7465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839</TotalTime>
  <Words>312</Words>
  <Application>Microsoft Office PowerPoint</Application>
  <PresentationFormat>Widescreen</PresentationFormat>
  <Paragraphs>89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Amasis MT Pro Black</vt:lpstr>
      <vt:lpstr>Arial</vt:lpstr>
      <vt:lpstr>Avenir Next LT Pro</vt:lpstr>
      <vt:lpstr>Baskerville Old Face</vt:lpstr>
      <vt:lpstr>Calibri</vt:lpstr>
      <vt:lpstr>Wingdings</vt:lpstr>
      <vt:lpstr>AccentBoxVTI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Naren Hemanth Kumar Thirthullai</dc:creator>
  <cp:lastModifiedBy>Naren Hemanth Kumar Thirthullai</cp:lastModifiedBy>
  <cp:revision>50</cp:revision>
  <dcterms:created xsi:type="dcterms:W3CDTF">2022-12-10T16:00:25Z</dcterms:created>
  <dcterms:modified xsi:type="dcterms:W3CDTF">2023-01-31T18:57:11Z</dcterms:modified>
</cp:coreProperties>
</file>

<file path=docProps/thumbnail.jpeg>
</file>